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5"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2" d="100"/>
          <a:sy n="102" d="100"/>
        </p:scale>
        <p:origin x="95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5/16/2025</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5/16/2025</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github.com/KcRyan7487/ANA500"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ew from plane wing">
            <a:extLst>
              <a:ext uri="{FF2B5EF4-FFF2-40B4-BE49-F238E27FC236}">
                <a16:creationId xmlns:a16="http://schemas.microsoft.com/office/drawing/2014/main" id="{64B324DF-2844-28A9-0FE7-B651BACD7E5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4000">
                <a:solidFill>
                  <a:srgbClr val="FFFFFF"/>
                </a:solidFill>
              </a:rPr>
              <a:t>What Drives Airline Passenger Satisfaction?</a:t>
            </a:r>
            <a:br>
              <a:rPr lang="en-US" sz="4000">
                <a:solidFill>
                  <a:srgbClr val="FFFFFF"/>
                </a:solidFill>
              </a:rPr>
            </a:br>
            <a:br>
              <a:rPr lang="en-US" sz="4000">
                <a:solidFill>
                  <a:srgbClr val="FFFFFF"/>
                </a:solidFill>
              </a:rPr>
            </a:br>
            <a:r>
              <a:rPr lang="en-US" sz="4000">
                <a:solidFill>
                  <a:srgbClr val="FFFFFF"/>
                </a:solidFill>
              </a:rPr>
              <a:t>Micro-Project #1</a:t>
            </a:r>
            <a:br>
              <a:rPr lang="en-US" sz="4000">
                <a:solidFill>
                  <a:srgbClr val="FFFFFF"/>
                </a:solidFill>
              </a:rPr>
            </a:br>
            <a:br>
              <a:rPr lang="en-US" sz="4000">
                <a:solidFill>
                  <a:srgbClr val="FFFFFF"/>
                </a:solidFill>
              </a:rPr>
            </a:br>
            <a:r>
              <a:rPr lang="en-US" sz="4000">
                <a:solidFill>
                  <a:srgbClr val="FFFFFF"/>
                </a:solidFill>
                <a:hlinkClick r:id="rId5"/>
              </a:rPr>
              <a:t>https://github.com/KcRyan7487/ANA500</a:t>
            </a:r>
            <a:br>
              <a:rPr lang="en-US" sz="4000">
                <a:solidFill>
                  <a:srgbClr val="FFFFFF"/>
                </a:solidFill>
              </a:rPr>
            </a:br>
            <a:endParaRPr lang="en-US" sz="4000">
              <a:solidFill>
                <a:srgbClr val="FFFFFF"/>
              </a:solidFill>
            </a:endParaRPr>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Kasey Ryan</a:t>
            </a:r>
          </a:p>
          <a:p>
            <a:r>
              <a:rPr lang="en-US" dirty="0">
                <a:solidFill>
                  <a:srgbClr val="FFFFFF"/>
                </a:solidFill>
              </a:rPr>
              <a:t>2025_May</a:t>
            </a:r>
          </a:p>
        </p:txBody>
      </p:sp>
    </p:spTree>
    <p:extLst>
      <p:ext uri="{BB962C8B-B14F-4D97-AF65-F5344CB8AC3E}">
        <p14:creationId xmlns:p14="http://schemas.microsoft.com/office/powerpoint/2010/main" val="365125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C1A2-E365-4EAD-A777-10EF9BD2588C}"/>
              </a:ext>
            </a:extLst>
          </p:cNvPr>
          <p:cNvSpPr>
            <a:spLocks noGrp="1"/>
          </p:cNvSpPr>
          <p:nvPr>
            <p:ph type="title"/>
          </p:nvPr>
        </p:nvSpPr>
        <p:spPr/>
        <p:txBody>
          <a:bodyPr/>
          <a:lstStyle/>
          <a:p>
            <a:r>
              <a:rPr lang="en-US" dirty="0"/>
              <a:t>Act</a:t>
            </a:r>
          </a:p>
        </p:txBody>
      </p:sp>
      <p:sp>
        <p:nvSpPr>
          <p:cNvPr id="3" name="Content Placeholder 2">
            <a:extLst>
              <a:ext uri="{FF2B5EF4-FFF2-40B4-BE49-F238E27FC236}">
                <a16:creationId xmlns:a16="http://schemas.microsoft.com/office/drawing/2014/main" id="{83DC0D0A-FDCC-4561-A8EB-1F836A94AACC}"/>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&lt;apply results, connect results with the chosen problem statement or business question&gt;</a:t>
            </a:r>
            <a:endParaRPr lang="en-US" dirty="0"/>
          </a:p>
        </p:txBody>
      </p:sp>
    </p:spTree>
    <p:extLst>
      <p:ext uri="{BB962C8B-B14F-4D97-AF65-F5344CB8AC3E}">
        <p14:creationId xmlns:p14="http://schemas.microsoft.com/office/powerpoint/2010/main" val="4024108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ack view of an airplane">
            <a:extLst>
              <a:ext uri="{FF2B5EF4-FFF2-40B4-BE49-F238E27FC236}">
                <a16:creationId xmlns:a16="http://schemas.microsoft.com/office/drawing/2014/main" id="{1C206877-AD15-D7DF-C5B8-231588B04C30}"/>
              </a:ext>
            </a:extLst>
          </p:cNvPr>
          <p:cNvPicPr>
            <a:picLocks noChangeAspect="1"/>
          </p:cNvPicPr>
          <p:nvPr/>
        </p:nvPicPr>
        <p:blipFill>
          <a:blip r:embed="rId2">
            <a:alphaModFix amt="60000"/>
          </a:blip>
          <a:srcRect t="13660" b="2071"/>
          <a:stretch/>
        </p:blipFill>
        <p:spPr>
          <a:xfrm>
            <a:off x="-1" y="10"/>
            <a:ext cx="12192001" cy="6857990"/>
          </a:xfrm>
          <a:prstGeom prst="rect">
            <a:avLst/>
          </a:prstGeom>
        </p:spPr>
      </p:pic>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1198181" y="728906"/>
            <a:ext cx="9792471" cy="2057037"/>
          </a:xfrm>
        </p:spPr>
        <p:txBody>
          <a:bodyPr>
            <a:normAutofit/>
          </a:bodyPr>
          <a:lstStyle/>
          <a:p>
            <a:r>
              <a:rPr lang="en-US">
                <a:solidFill>
                  <a:srgbClr val="FFFFFF"/>
                </a:solidFill>
              </a:rPr>
              <a:t>Problem Statement</a:t>
            </a:r>
          </a:p>
        </p:txBody>
      </p: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1198181" y="2957665"/>
            <a:ext cx="9792471" cy="3171423"/>
          </a:xfrm>
        </p:spPr>
        <p:txBody>
          <a:bodyPr>
            <a:normAutofit/>
          </a:bodyPr>
          <a:lstStyle/>
          <a:p>
            <a:r>
              <a:rPr lang="en-US" sz="2000">
                <a:solidFill>
                  <a:srgbClr val="FFFFFF"/>
                </a:solidFill>
                <a:effectLst/>
                <a:latin typeface="Times New Roman" panose="02020603050405020304" pitchFamily="18" charset="0"/>
                <a:ea typeface="Times New Roman" panose="02020603050405020304" pitchFamily="18" charset="0"/>
              </a:rPr>
              <a:t>Airlines often struggle to identify the key factors that influence passenger satisfaction. Understanding these drivers can help improve customer experience and retain loyalty in a highly competitive market. We aim to answer the question: What key factors influence passenger satisfaction the most?</a:t>
            </a:r>
          </a:p>
        </p:txBody>
      </p:sp>
    </p:spTree>
    <p:extLst>
      <p:ext uri="{BB962C8B-B14F-4D97-AF65-F5344CB8AC3E}">
        <p14:creationId xmlns:p14="http://schemas.microsoft.com/office/powerpoint/2010/main" val="188067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9C91F-7913-4D5C-A911-ADD4837DAA00}"/>
              </a:ext>
            </a:extLst>
          </p:cNvPr>
          <p:cNvSpPr>
            <a:spLocks noGrp="1"/>
          </p:cNvSpPr>
          <p:nvPr>
            <p:ph type="title"/>
          </p:nvPr>
        </p:nvSpPr>
        <p:spPr>
          <a:xfrm>
            <a:off x="1006900" y="1188637"/>
            <a:ext cx="3141430" cy="4480726"/>
          </a:xfrm>
        </p:spPr>
        <p:txBody>
          <a:bodyPr>
            <a:normAutofit/>
          </a:bodyPr>
          <a:lstStyle/>
          <a:p>
            <a:pPr algn="r"/>
            <a:r>
              <a:rPr lang="en-US" sz="4600"/>
              <a:t>Hypothesis Formulation</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5A42CE-FCD3-41B9-A629-5F3C6031F3C0}"/>
              </a:ext>
            </a:extLst>
          </p:cNvPr>
          <p:cNvSpPr>
            <a:spLocks noGrp="1"/>
          </p:cNvSpPr>
          <p:nvPr>
            <p:ph idx="1"/>
          </p:nvPr>
        </p:nvSpPr>
        <p:spPr>
          <a:xfrm>
            <a:off x="5138928" y="1338729"/>
            <a:ext cx="4795584" cy="4180542"/>
          </a:xfrm>
        </p:spPr>
        <p:txBody>
          <a:bodyPr anchor="ctr">
            <a:normAutofit/>
          </a:bodyPr>
          <a:lstStyle/>
          <a:p>
            <a:r>
              <a:rPr lang="en-US" sz="2200" dirty="0">
                <a:latin typeface="Times New Roman" panose="02020603050405020304" pitchFamily="18" charset="0"/>
                <a:ea typeface="Times New Roman" panose="02020603050405020304" pitchFamily="18" charset="0"/>
              </a:rPr>
              <a:t>Our hypothesis is that certain variables in the dataset will serve as strong and statistically significant predictors of passenger satisfaction, while others may not show a meaningful relationship. Specifically, we anticipate that the following variables will be among the strongest predictors:</a:t>
            </a:r>
          </a:p>
          <a:p>
            <a:pPr lvl="1"/>
            <a:r>
              <a:rPr lang="en-US" sz="2200" dirty="0">
                <a:latin typeface="Times New Roman" panose="02020603050405020304" pitchFamily="18" charset="0"/>
              </a:rPr>
              <a:t>Class</a:t>
            </a:r>
          </a:p>
          <a:p>
            <a:pPr lvl="1"/>
            <a:r>
              <a:rPr lang="en-US" sz="2200" dirty="0">
                <a:latin typeface="Times New Roman" panose="02020603050405020304" pitchFamily="18" charset="0"/>
                <a:ea typeface="Times New Roman" panose="02020603050405020304" pitchFamily="18" charset="0"/>
              </a:rPr>
              <a:t>On-board service</a:t>
            </a:r>
          </a:p>
          <a:p>
            <a:pPr lvl="1"/>
            <a:r>
              <a:rPr lang="en-US" sz="2200" dirty="0">
                <a:latin typeface="Times New Roman" panose="02020603050405020304" pitchFamily="18" charset="0"/>
                <a:ea typeface="Times New Roman" panose="02020603050405020304" pitchFamily="18" charset="0"/>
              </a:rPr>
              <a:t>Inflight service</a:t>
            </a:r>
          </a:p>
          <a:p>
            <a:pPr lvl="1"/>
            <a:r>
              <a:rPr lang="en-US" sz="2200" dirty="0">
                <a:latin typeface="Times New Roman" panose="02020603050405020304" pitchFamily="18" charset="0"/>
                <a:ea typeface="Times New Roman" panose="02020603050405020304" pitchFamily="18" charset="0"/>
              </a:rPr>
              <a:t>Arrival Delay in Minutes</a:t>
            </a:r>
          </a:p>
        </p:txBody>
      </p:sp>
    </p:spTree>
    <p:extLst>
      <p:ext uri="{BB962C8B-B14F-4D97-AF65-F5344CB8AC3E}">
        <p14:creationId xmlns:p14="http://schemas.microsoft.com/office/powerpoint/2010/main" val="330695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1006900" y="1188637"/>
            <a:ext cx="3141430" cy="4480726"/>
          </a:xfrm>
        </p:spPr>
        <p:txBody>
          <a:bodyPr>
            <a:normAutofit/>
          </a:bodyPr>
          <a:lstStyle/>
          <a:p>
            <a:pPr algn="r"/>
            <a:r>
              <a:rPr lang="en-US" sz="6600"/>
              <a:t>Acquire</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5138928" y="1338729"/>
            <a:ext cx="4795584" cy="4180542"/>
          </a:xfrm>
        </p:spPr>
        <p:txBody>
          <a:bodyPr anchor="ctr">
            <a:normAutofit/>
          </a:bodyPr>
          <a:lstStyle/>
          <a:p>
            <a:r>
              <a:rPr lang="en-US" sz="1300" dirty="0">
                <a:effectLst/>
                <a:latin typeface="Times New Roman" panose="02020603050405020304" pitchFamily="18" charset="0"/>
                <a:ea typeface="Times New Roman" panose="02020603050405020304" pitchFamily="18" charset="0"/>
              </a:rPr>
              <a:t>Dataset: airline.csv</a:t>
            </a:r>
          </a:p>
          <a:p>
            <a:r>
              <a:rPr lang="en-US" sz="1300" dirty="0">
                <a:latin typeface="Times New Roman" panose="02020603050405020304" pitchFamily="18" charset="0"/>
                <a:ea typeface="Times New Roman" panose="02020603050405020304" pitchFamily="18" charset="0"/>
              </a:rPr>
              <a:t>Description: The purpose of this file appears to be predicting target variable of “satisfaction” based on the other variables present in the dataset. A longer more description name might be something like “Airline Passenger Satisfaction”. A slightly flashier name might be something like “What Drives Airline Passenger Satisfaction” which we have chosen as our official name for this project/analysis/paper/presentation. </a:t>
            </a:r>
          </a:p>
          <a:p>
            <a:r>
              <a:rPr lang="en-US" sz="1300" dirty="0">
                <a:latin typeface="Times New Roman" panose="02020603050405020304" pitchFamily="18" charset="0"/>
                <a:ea typeface="Times New Roman" panose="02020603050405020304" pitchFamily="18" charset="0"/>
              </a:rPr>
              <a:t>High Level Dataset metrics:</a:t>
            </a:r>
          </a:p>
          <a:p>
            <a:r>
              <a:rPr lang="en-US" sz="1300" dirty="0">
                <a:latin typeface="Times New Roman" panose="02020603050405020304" pitchFamily="18" charset="0"/>
                <a:ea typeface="Times New Roman" panose="02020603050405020304" pitchFamily="18" charset="0"/>
              </a:rPr>
              <a:t>Source: </a:t>
            </a:r>
            <a:r>
              <a:rPr lang="en-US" sz="1300" dirty="0">
                <a:effectLst/>
                <a:latin typeface="Times New Roman" panose="02020603050405020304" pitchFamily="18" charset="0"/>
                <a:ea typeface="Times New Roman" panose="02020603050405020304" pitchFamily="18" charset="0"/>
              </a:rPr>
              <a:t>Retrieved from the provided list of datasets/.csv’s to use as part of course materials for ANA-500</a:t>
            </a:r>
          </a:p>
          <a:p>
            <a:r>
              <a:rPr lang="en-US" sz="1300" dirty="0">
                <a:latin typeface="Times New Roman" panose="02020603050405020304" pitchFamily="18" charset="0"/>
                <a:ea typeface="Times New Roman" panose="02020603050405020304" pitchFamily="18" charset="0"/>
              </a:rPr>
              <a:t>Raw data: 129,880 rows, 25 columns</a:t>
            </a:r>
          </a:p>
        </p:txBody>
      </p:sp>
    </p:spTree>
    <p:extLst>
      <p:ext uri="{BB962C8B-B14F-4D97-AF65-F5344CB8AC3E}">
        <p14:creationId xmlns:p14="http://schemas.microsoft.com/office/powerpoint/2010/main" val="42702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657715" y="467271"/>
            <a:ext cx="4195674" cy="2052522"/>
          </a:xfrm>
        </p:spPr>
        <p:txBody>
          <a:bodyPr anchor="b">
            <a:normAutofit/>
          </a:bodyPr>
          <a:lstStyle/>
          <a:p>
            <a:r>
              <a:rPr lang="en-US" sz="5600"/>
              <a:t>Prepare</a:t>
            </a:r>
          </a:p>
        </p:txBody>
      </p:sp>
      <p:sp>
        <p:nvSpPr>
          <p:cNvPr id="61" name="Oval 6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id="{0C49C8F2-D453-DA4E-D306-47EF3F2EFBBA}"/>
              </a:ext>
            </a:extLst>
          </p:cNvPr>
          <p:cNvPicPr>
            <a:picLocks noChangeAspect="1"/>
          </p:cNvPicPr>
          <p:nvPr/>
        </p:nvPicPr>
        <p:blipFill>
          <a:blip r:embed="rId2"/>
          <a:stretch>
            <a:fillRect/>
          </a:stretch>
        </p:blipFill>
        <p:spPr>
          <a:xfrm>
            <a:off x="901040" y="1910439"/>
            <a:ext cx="4665535" cy="2787657"/>
          </a:xfrm>
          <a:prstGeom prst="rect">
            <a:avLst/>
          </a:prstGeom>
        </p:spPr>
      </p:pic>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6695359" y="2990818"/>
            <a:ext cx="4158031" cy="2913872"/>
          </a:xfrm>
        </p:spPr>
        <p:txBody>
          <a:bodyPr anchor="t">
            <a:normAutofit/>
          </a:bodyPr>
          <a:lstStyle/>
          <a:p>
            <a:r>
              <a:rPr lang="en-US" sz="2000">
                <a:solidFill>
                  <a:schemeClr val="tx1">
                    <a:alpha val="80000"/>
                  </a:schemeClr>
                </a:solidFill>
                <a:effectLst/>
                <a:latin typeface="Times New Roman" panose="02020603050405020304" pitchFamily="18" charset="0"/>
                <a:ea typeface="Times New Roman" panose="02020603050405020304" pitchFamily="18" charset="0"/>
              </a:rPr>
              <a:t>Initial transformations: Drop the blank column at the beginning of the file (hard coded with name "Unnamed: 0“. Also drop the “id” column. </a:t>
            </a:r>
          </a:p>
          <a:p>
            <a:r>
              <a:rPr lang="en-US" sz="2000">
                <a:solidFill>
                  <a:schemeClr val="tx1">
                    <a:alpha val="80000"/>
                  </a:schemeClr>
                </a:solidFill>
                <a:latin typeface="Times New Roman" panose="02020603050405020304" pitchFamily="18" charset="0"/>
              </a:rPr>
              <a:t>Initial data integrity checks:</a:t>
            </a:r>
          </a:p>
          <a:p>
            <a:pPr lvl="1"/>
            <a:r>
              <a:rPr lang="en-US" sz="2000">
                <a:solidFill>
                  <a:schemeClr val="tx1">
                    <a:alpha val="80000"/>
                  </a:schemeClr>
                </a:solidFill>
                <a:latin typeface="Times New Roman" panose="02020603050405020304" pitchFamily="18" charset="0"/>
              </a:rPr>
              <a:t>0 duplicate rows</a:t>
            </a:r>
          </a:p>
          <a:p>
            <a:pPr lvl="1"/>
            <a:r>
              <a:rPr lang="en-US" sz="2000">
                <a:solidFill>
                  <a:schemeClr val="tx1">
                    <a:alpha val="80000"/>
                  </a:schemeClr>
                </a:solidFill>
                <a:latin typeface="Times New Roman" panose="02020603050405020304" pitchFamily="18" charset="0"/>
              </a:rPr>
              <a:t>393 missing values for “Arrival Delay in Minutes”</a:t>
            </a:r>
          </a:p>
          <a:p>
            <a:endParaRPr lang="en-US" sz="2000">
              <a:solidFill>
                <a:schemeClr val="tx1">
                  <a:alpha val="80000"/>
                </a:schemeClr>
              </a:solidFill>
            </a:endParaRPr>
          </a:p>
        </p:txBody>
      </p:sp>
      <p:sp>
        <p:nvSpPr>
          <p:cNvPr id="4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21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F2D9B0-7B13-283C-B4F3-477A343518B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E7851-3B1D-FA58-FE61-7A43094EBB74}"/>
              </a:ext>
            </a:extLst>
          </p:cNvPr>
          <p:cNvSpPr>
            <a:spLocks noGrp="1"/>
          </p:cNvSpPr>
          <p:nvPr>
            <p:ph type="title"/>
          </p:nvPr>
        </p:nvSpPr>
        <p:spPr>
          <a:xfrm>
            <a:off x="1389278" y="1233241"/>
            <a:ext cx="3240506" cy="4064628"/>
          </a:xfrm>
        </p:spPr>
        <p:txBody>
          <a:bodyPr>
            <a:normAutofit/>
          </a:bodyPr>
          <a:lstStyle/>
          <a:p>
            <a:r>
              <a:rPr lang="en-US" sz="3700">
                <a:solidFill>
                  <a:srgbClr val="FFFFFF"/>
                </a:solidFill>
              </a:rPr>
              <a:t>Prepare (additional considerations)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32986DA-182A-CF52-316A-5A52ED9D79DC}"/>
              </a:ext>
            </a:extLst>
          </p:cNvPr>
          <p:cNvSpPr>
            <a:spLocks noGrp="1"/>
          </p:cNvSpPr>
          <p:nvPr>
            <p:ph idx="1"/>
          </p:nvPr>
        </p:nvSpPr>
        <p:spPr>
          <a:xfrm>
            <a:off x="6096000" y="820880"/>
            <a:ext cx="5257799" cy="4889350"/>
          </a:xfrm>
        </p:spPr>
        <p:txBody>
          <a:bodyPr anchor="t">
            <a:noAutofit/>
          </a:bodyPr>
          <a:lstStyle/>
          <a:p>
            <a:r>
              <a:rPr lang="en-US" sz="1600">
                <a:effectLst/>
                <a:latin typeface="Times New Roman" panose="02020603050405020304" pitchFamily="18" charset="0"/>
                <a:ea typeface="Times New Roman" panose="02020603050405020304" pitchFamily="18" charset="0"/>
              </a:rPr>
              <a:t>Some of the variables have quite a few distinct values. It may behoove us to categorize these to a higher aggregation/granularity: Age, Flight Distance, Departure Delay in Minutes, and Arrival Delay in Minutes</a:t>
            </a:r>
          </a:p>
          <a:p>
            <a:r>
              <a:rPr lang="en-US" sz="1600">
                <a:latin typeface="Times New Roman" panose="02020603050405020304" pitchFamily="18" charset="0"/>
              </a:rPr>
              <a:t>We’ll have to decide what to do with the blank values for Arrival Delay in Minutes. We suspect this may be a strong predictor of satisfaction and so, if initial modeling supports that hypothesis and we suspect the variable should remain in the final model, it’ll be very important we align on the best approach. Perhaps multiple approaches could be compared such as:</a:t>
            </a:r>
          </a:p>
          <a:p>
            <a:pPr lvl="1"/>
            <a:r>
              <a:rPr lang="en-US" sz="1600">
                <a:latin typeface="Times New Roman" panose="02020603050405020304" pitchFamily="18" charset="0"/>
              </a:rPr>
              <a:t>Dropping missing values</a:t>
            </a:r>
          </a:p>
          <a:p>
            <a:pPr lvl="1"/>
            <a:r>
              <a:rPr lang="en-US" sz="1600">
                <a:latin typeface="Times New Roman" panose="02020603050405020304" pitchFamily="18" charset="0"/>
              </a:rPr>
              <a:t>Imputing them based on the global average, </a:t>
            </a:r>
          </a:p>
          <a:p>
            <a:pPr lvl="1"/>
            <a:r>
              <a:rPr lang="en-US" sz="1600">
                <a:latin typeface="Times New Roman" panose="02020603050405020304" pitchFamily="18" charset="0"/>
              </a:rPr>
              <a:t>Imputing them based on various nearest neighbor methods</a:t>
            </a:r>
          </a:p>
          <a:p>
            <a:r>
              <a:rPr lang="en-US" sz="1600">
                <a:latin typeface="Times New Roman" panose="02020603050405020304" pitchFamily="18" charset="0"/>
              </a:rPr>
              <a:t>Our target variable satisfaction only contains two possible values, a combination of neutral or dissatisfied or satisfied. Since our desired outcome is satisfied we could recode these to satisfied as a 1 else 0 for ease of processing in future steps if/when needed.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1904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B2BE11-3011-80E4-DB99-4598F15DC7C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E78049B-633F-4ACA-88DA-E7D7D8318219}"/>
              </a:ext>
            </a:extLst>
          </p:cNvPr>
          <p:cNvSpPr>
            <a:spLocks noGrp="1"/>
          </p:cNvSpPr>
          <p:nvPr>
            <p:ph type="title"/>
          </p:nvPr>
        </p:nvSpPr>
        <p:spPr>
          <a:xfrm>
            <a:off x="6392584" y="501651"/>
            <a:ext cx="4434720" cy="1716255"/>
          </a:xfrm>
        </p:spPr>
        <p:txBody>
          <a:bodyPr anchor="b">
            <a:normAutofit/>
          </a:bodyPr>
          <a:lstStyle/>
          <a:p>
            <a:r>
              <a:rPr lang="en-US" sz="5600"/>
              <a:t>Analyze data</a:t>
            </a:r>
          </a:p>
        </p:txBody>
      </p:sp>
      <p:sp>
        <p:nvSpPr>
          <p:cNvPr id="14" name="Rectangle 1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070F6221-FD45-63A9-CA1B-0166B12B0606}"/>
              </a:ext>
            </a:extLst>
          </p:cNvPr>
          <p:cNvPicPr>
            <a:picLocks noChangeAspect="1"/>
          </p:cNvPicPr>
          <p:nvPr/>
        </p:nvPicPr>
        <p:blipFill>
          <a:blip r:embed="rId2"/>
          <a:stretch>
            <a:fillRect/>
          </a:stretch>
        </p:blipFill>
        <p:spPr>
          <a:xfrm>
            <a:off x="1391904" y="539762"/>
            <a:ext cx="4201826" cy="2468573"/>
          </a:xfrm>
          <a:prstGeom prst="rect">
            <a:avLst/>
          </a:prstGeom>
        </p:spPr>
      </p:pic>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D722684E-6110-A661-FA6D-957E1847BF48}"/>
              </a:ext>
            </a:extLst>
          </p:cNvPr>
          <p:cNvSpPr>
            <a:spLocks noGrp="1"/>
          </p:cNvSpPr>
          <p:nvPr>
            <p:ph idx="1"/>
          </p:nvPr>
        </p:nvSpPr>
        <p:spPr>
          <a:xfrm>
            <a:off x="6392583" y="2645922"/>
            <a:ext cx="4434721" cy="3710427"/>
          </a:xfrm>
        </p:spPr>
        <p:txBody>
          <a:bodyPr anchor="t">
            <a:normAutofit/>
          </a:bodyPr>
          <a:lstStyle/>
          <a:p>
            <a:r>
              <a:rPr lang="en-US" sz="2000" dirty="0">
                <a:latin typeface="Times New Roman" panose="02020603050405020304" pitchFamily="18" charset="0"/>
                <a:ea typeface="Times New Roman" panose="02020603050405020304" pitchFamily="18" charset="0"/>
              </a:rPr>
              <a:t>Exploratory analysis examining the distributions/frequencies for the various variables as well as subset comparisons of said distributions/frequencies by the two satisfaction groups</a:t>
            </a:r>
          </a:p>
          <a:p>
            <a:pPr lvl="1"/>
            <a:r>
              <a:rPr lang="en-US" sz="2000" dirty="0">
                <a:latin typeface="Times New Roman" panose="02020603050405020304" pitchFamily="18" charset="0"/>
                <a:ea typeface="Times New Roman" panose="02020603050405020304" pitchFamily="18" charset="0"/>
              </a:rPr>
              <a:t>Some hypothesized variables’ examples are shown here; more information available in the supporting knitted pdf of the full analysis</a:t>
            </a:r>
            <a:endParaRPr lang="en-US" sz="20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E4BA3F24-EF0E-F796-F136-98FF52F4E866}"/>
              </a:ext>
            </a:extLst>
          </p:cNvPr>
          <p:cNvPicPr>
            <a:picLocks noChangeAspect="1"/>
          </p:cNvPicPr>
          <p:nvPr/>
        </p:nvPicPr>
        <p:blipFill>
          <a:blip r:embed="rId3"/>
          <a:stretch>
            <a:fillRect/>
          </a:stretch>
        </p:blipFill>
        <p:spPr>
          <a:xfrm>
            <a:off x="654351" y="3849084"/>
            <a:ext cx="4281815" cy="2440633"/>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81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Analyze data</a:t>
            </a:r>
            <a:br>
              <a:rPr lang="en-US" dirty="0">
                <a:solidFill>
                  <a:srgbClr val="FFFFFF"/>
                </a:solidFill>
              </a:rPr>
            </a:br>
            <a:r>
              <a:rPr lang="en-US" dirty="0">
                <a:solidFill>
                  <a:srgbClr val="FFFFFF"/>
                </a:solidFill>
              </a:rPr>
              <a:t>(</a:t>
            </a:r>
            <a:r>
              <a:rPr lang="en-US" dirty="0" err="1">
                <a:solidFill>
                  <a:srgbClr val="FFFFFF"/>
                </a:solidFill>
              </a:rPr>
              <a:t>cont</a:t>
            </a:r>
            <a:r>
              <a:rPr lang="en-US" dirty="0">
                <a:solidFill>
                  <a:srgbClr val="FFFFFF"/>
                </a:solidFill>
              </a:rPr>
              <a: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47308" y="591344"/>
            <a:ext cx="6906491" cy="5585619"/>
          </a:xfrm>
        </p:spPr>
        <p:txBody>
          <a:bodyPr anchor="ctr">
            <a:normAutofit/>
          </a:bodyPr>
          <a:lstStyle/>
          <a:p>
            <a:r>
              <a:rPr lang="en-US" dirty="0">
                <a:latin typeface="Times New Roman" panose="02020603050405020304" pitchFamily="18" charset="0"/>
                <a:ea typeface="Times New Roman" panose="02020603050405020304" pitchFamily="18" charset="0"/>
              </a:rPr>
              <a:t>We opted to drop the observations with missing values for our model building for now, though will be gathering feedback from stakeholders regarding similar analyses conducted using other imputation methods</a:t>
            </a:r>
          </a:p>
          <a:p>
            <a:pPr lvl="1"/>
            <a:r>
              <a:rPr lang="en-US" dirty="0">
                <a:effectLst/>
                <a:latin typeface="Times New Roman" panose="02020603050405020304" pitchFamily="18" charset="0"/>
                <a:ea typeface="Times New Roman" panose="02020603050405020304" pitchFamily="18" charset="0"/>
              </a:rPr>
              <a:t>We suggest proceeding with dropping b</a:t>
            </a:r>
            <a:r>
              <a:rPr lang="en-US" dirty="0">
                <a:latin typeface="Times New Roman" panose="02020603050405020304" pitchFamily="18" charset="0"/>
                <a:ea typeface="Times New Roman" panose="02020603050405020304" pitchFamily="18" charset="0"/>
              </a:rPr>
              <a:t>ecause of the low volumes involved (393 out of 129,880 i.e. approx. 0.3%) and with it the advantage of our model being based upon truly observed data</a:t>
            </a:r>
          </a:p>
          <a:p>
            <a:r>
              <a:rPr lang="en-US" dirty="0">
                <a:latin typeface="Times New Roman" panose="02020603050405020304" pitchFamily="18" charset="0"/>
                <a:ea typeface="Times New Roman" panose="02020603050405020304" pitchFamily="18" charset="0"/>
              </a:rPr>
              <a:t>129,487 observations remain, used to train a logistic regression model</a:t>
            </a:r>
          </a:p>
          <a:p>
            <a:pPr lvl="1"/>
            <a:r>
              <a:rPr lang="en-US" dirty="0">
                <a:latin typeface="Times New Roman" panose="02020603050405020304" pitchFamily="18" charset="0"/>
                <a:ea typeface="Times New Roman" panose="02020603050405020304" pitchFamily="18" charset="0"/>
              </a:rPr>
              <a:t>80/20 training/testing split</a:t>
            </a:r>
          </a:p>
          <a:p>
            <a:pPr lvl="1"/>
            <a:r>
              <a:rPr lang="en-US" dirty="0">
                <a:latin typeface="Times New Roman" panose="02020603050405020304" pitchFamily="18" charset="0"/>
                <a:ea typeface="Times New Roman" panose="02020603050405020304" pitchFamily="18" charset="0"/>
              </a:rPr>
              <a:t>103,589 training / 25,898 testing</a:t>
            </a:r>
          </a:p>
          <a:p>
            <a:pPr lvl="1"/>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9798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838200" y="365125"/>
            <a:ext cx="5393361" cy="1325563"/>
          </a:xfrm>
        </p:spPr>
        <p:txBody>
          <a:bodyPr>
            <a:normAutofit/>
          </a:bodyPr>
          <a:lstStyle/>
          <a:p>
            <a:r>
              <a:rPr lang="en-US" dirty="0"/>
              <a:t>Report</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838200" y="1825625"/>
            <a:ext cx="5393361" cy="4351338"/>
          </a:xfrm>
        </p:spPr>
        <p:txBody>
          <a:bodyPr>
            <a:normAutofit/>
          </a:bodyPr>
          <a:lstStyle/>
          <a:p>
            <a:r>
              <a:rPr lang="en-US" sz="1500" dirty="0">
                <a:latin typeface="Times New Roman" panose="02020603050405020304" pitchFamily="18" charset="0"/>
                <a:ea typeface="Times New Roman" panose="02020603050405020304" pitchFamily="18" charset="0"/>
              </a:rPr>
              <a:t>Some interesting findings:</a:t>
            </a:r>
          </a:p>
          <a:p>
            <a:pPr lvl="1"/>
            <a:r>
              <a:rPr lang="en-US" sz="1500" dirty="0">
                <a:latin typeface="Times New Roman" panose="02020603050405020304" pitchFamily="18" charset="0"/>
                <a:ea typeface="Times New Roman" panose="02020603050405020304" pitchFamily="18" charset="0"/>
              </a:rPr>
              <a:t>Some of our hypothesized variables do indeed appear to have a statistically significant relationship with satisfaction</a:t>
            </a:r>
          </a:p>
          <a:p>
            <a:pPr lvl="1"/>
            <a:r>
              <a:rPr lang="en-US" sz="1500" dirty="0">
                <a:latin typeface="Times New Roman" panose="02020603050405020304" pitchFamily="18" charset="0"/>
                <a:ea typeface="Times New Roman" panose="02020603050405020304" pitchFamily="18" charset="0"/>
              </a:rPr>
              <a:t>Others such as type of travel, customer type, and the “</a:t>
            </a:r>
            <a:r>
              <a:rPr lang="en-US" sz="1500" dirty="0" err="1">
                <a:latin typeface="Times New Roman" panose="02020603050405020304" pitchFamily="18" charset="0"/>
                <a:ea typeface="Times New Roman" panose="02020603050405020304" pitchFamily="18" charset="0"/>
              </a:rPr>
              <a:t>Online_boarding</a:t>
            </a:r>
            <a:r>
              <a:rPr lang="en-US" sz="1500" dirty="0">
                <a:latin typeface="Times New Roman" panose="02020603050405020304" pitchFamily="18" charset="0"/>
                <a:ea typeface="Times New Roman" panose="02020603050405020304" pitchFamily="18" charset="0"/>
              </a:rPr>
              <a:t>” variable appear to have a much stronger relationship as well</a:t>
            </a:r>
          </a:p>
          <a:p>
            <a:pPr lvl="1"/>
            <a:r>
              <a:rPr lang="en-US" sz="1500" dirty="0">
                <a:latin typeface="Times New Roman" panose="02020603050405020304" pitchFamily="18" charset="0"/>
              </a:rPr>
              <a:t>Therefore, additional exploration and refinement will have to be done to select our final model’s variables</a:t>
            </a:r>
          </a:p>
          <a:p>
            <a:pPr lvl="1"/>
            <a:r>
              <a:rPr lang="en-US" sz="1500" dirty="0">
                <a:latin typeface="Times New Roman" panose="02020603050405020304" pitchFamily="18" charset="0"/>
              </a:rPr>
              <a:t>Some features found to be most influential are shown here, more information available in the supporting knitted pdf of the full analysis</a:t>
            </a:r>
          </a:p>
          <a:p>
            <a:r>
              <a:rPr lang="en-US" sz="1500" dirty="0">
                <a:latin typeface="Times New Roman" panose="02020603050405020304" pitchFamily="18" charset="0"/>
              </a:rPr>
              <a:t>Solid performance on the testing subset of data, BUT complexity of the current model may still be an issue</a:t>
            </a:r>
          </a:p>
          <a:p>
            <a:pPr lvl="1"/>
            <a:r>
              <a:rPr lang="en-US" sz="1100" dirty="0">
                <a:latin typeface="Times New Roman" panose="02020603050405020304" pitchFamily="18" charset="0"/>
              </a:rPr>
              <a:t>87% accuracy, 86% precision, 84% recall</a:t>
            </a:r>
          </a:p>
          <a:p>
            <a:pPr lvl="1"/>
            <a:r>
              <a:rPr lang="en-US" sz="1500" dirty="0">
                <a:latin typeface="Times New Roman" panose="02020603050405020304" pitchFamily="18" charset="0"/>
              </a:rPr>
              <a:t>In future iterations we plan to explore further refinements to balance explanatory power with reduced complexity/parsimony/elegance</a:t>
            </a:r>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F29205-0217-0C95-27B4-11A88BB82766}"/>
              </a:ext>
            </a:extLst>
          </p:cNvPr>
          <p:cNvPicPr>
            <a:picLocks noChangeAspect="1"/>
          </p:cNvPicPr>
          <p:nvPr/>
        </p:nvPicPr>
        <p:blipFill>
          <a:blip r:embed="rId2"/>
          <a:stretch>
            <a:fillRect/>
          </a:stretch>
        </p:blipFill>
        <p:spPr>
          <a:xfrm>
            <a:off x="6253696" y="2095580"/>
            <a:ext cx="5414539" cy="289677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09908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4355</TotalTime>
  <Words>775</Words>
  <Application>Microsoft Office PowerPoint</Application>
  <PresentationFormat>Widescreen</PresentationFormat>
  <Paragraphs>49</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What Drives Airline Passenger Satisfaction?  Micro-Project #1  https://github.com/KcRyan7487/ANA500 </vt:lpstr>
      <vt:lpstr>Problem Statement</vt:lpstr>
      <vt:lpstr>Hypothesis Formulation</vt:lpstr>
      <vt:lpstr>Acquire</vt:lpstr>
      <vt:lpstr>Prepare</vt:lpstr>
      <vt:lpstr>Prepare (additional considerations)</vt:lpstr>
      <vt:lpstr>Analyze data</vt:lpstr>
      <vt:lpstr>Analyze data (cont)</vt:lpstr>
      <vt:lpstr>Report</vt:lpstr>
      <vt:lp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Kasey Ryan</cp:lastModifiedBy>
  <cp:revision>12</cp:revision>
  <cp:lastPrinted>2025-05-19T06:24:50Z</cp:lastPrinted>
  <dcterms:created xsi:type="dcterms:W3CDTF">2022-03-01T22:05:03Z</dcterms:created>
  <dcterms:modified xsi:type="dcterms:W3CDTF">2025-05-19T06:25:28Z</dcterms:modified>
</cp:coreProperties>
</file>